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86" r:id="rId2"/>
  </p:sldMasterIdLst>
  <p:notesMasterIdLst>
    <p:notesMasterId r:id="rId49"/>
  </p:notesMasterIdLst>
  <p:sldIdLst>
    <p:sldId id="289" r:id="rId3"/>
    <p:sldId id="301" r:id="rId4"/>
    <p:sldId id="291" r:id="rId5"/>
    <p:sldId id="292" r:id="rId6"/>
    <p:sldId id="293" r:id="rId7"/>
    <p:sldId id="294" r:id="rId8"/>
    <p:sldId id="295" r:id="rId9"/>
    <p:sldId id="296" r:id="rId10"/>
    <p:sldId id="327" r:id="rId11"/>
    <p:sldId id="282" r:id="rId12"/>
    <p:sldId id="283" r:id="rId13"/>
    <p:sldId id="284" r:id="rId14"/>
    <p:sldId id="285" r:id="rId15"/>
    <p:sldId id="286" r:id="rId16"/>
    <p:sldId id="328" r:id="rId17"/>
    <p:sldId id="264" r:id="rId18"/>
    <p:sldId id="272" r:id="rId19"/>
    <p:sldId id="332" r:id="rId20"/>
    <p:sldId id="303" r:id="rId21"/>
    <p:sldId id="298" r:id="rId22"/>
    <p:sldId id="305" r:id="rId23"/>
    <p:sldId id="302" r:id="rId24"/>
    <p:sldId id="329" r:id="rId25"/>
    <p:sldId id="322" r:id="rId26"/>
    <p:sldId id="316" r:id="rId27"/>
    <p:sldId id="317" r:id="rId28"/>
    <p:sldId id="318" r:id="rId29"/>
    <p:sldId id="319" r:id="rId30"/>
    <p:sldId id="320" r:id="rId31"/>
    <p:sldId id="323" r:id="rId32"/>
    <p:sldId id="324" r:id="rId33"/>
    <p:sldId id="325" r:id="rId34"/>
    <p:sldId id="326" r:id="rId35"/>
    <p:sldId id="314" r:id="rId36"/>
    <p:sldId id="300" r:id="rId37"/>
    <p:sldId id="307" r:id="rId38"/>
    <p:sldId id="310" r:id="rId39"/>
    <p:sldId id="311" r:id="rId40"/>
    <p:sldId id="312" r:id="rId41"/>
    <p:sldId id="308" r:id="rId42"/>
    <p:sldId id="309" r:id="rId43"/>
    <p:sldId id="313" r:id="rId44"/>
    <p:sldId id="259" r:id="rId45"/>
    <p:sldId id="330" r:id="rId46"/>
    <p:sldId id="331" r:id="rId47"/>
    <p:sldId id="321" r:id="rId4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3942C2-65D9-4F00-A519-EE5FE1DE4CF7}" type="datetimeFigureOut">
              <a:rPr lang="fa-IR" smtClean="0"/>
              <a:pPr/>
              <a:t>02/01/1437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4D85C69-8AD8-45CA-B7F2-0DA51394122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214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85C69-8AD8-45CA-B7F2-0DA513941227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014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712" y="4342892"/>
            <a:ext cx="5028576" cy="41145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3" tIns="45717" rIns="91433" bIns="45717"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2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712" y="4342892"/>
            <a:ext cx="5028576" cy="41145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3" tIns="45717" rIns="91433" bIns="45717"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5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85C69-8AD8-45CA-B7F2-0DA513941227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3399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D5F608-F47D-483F-B802-0A87D4CE1855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89127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CA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59D67C-C098-4B48-A70F-A7BEFD577EA9}" type="slidenum">
              <a:rPr lang="en-US" smtClean="0"/>
              <a:pPr/>
              <a:t>43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5589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3464-FC13-4235-BC63-990F23EF9CAA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9638-A6B9-4D53-8AC8-305C9AA8E0E8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7B39-D961-4E8A-8418-DFE32C2A77A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ECA96-A5ED-4215-A160-279E6B7E173B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D33D4-CC7D-411F-9FE7-4495E5631B69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E0622-081A-4834-BC61-9469934CED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4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6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" name="Freeform 7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9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Freeform 10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2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Freeform 13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4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5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6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ar-SA"/>
              <a:t>Click to edit Master title style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ar-SA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C5C9F-D2E2-4A46-AD3D-1CBC510A77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3098-48E3-402F-BF9E-A87153752FC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69CCB-D179-48DE-9ACD-67A996C9DAB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EED8C-4B0D-4486-B01C-1D5EF9A1B27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F83A6-D9D2-49D5-80DB-A62A59756A9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5E0E3-D890-47EC-AE0A-624C4ADBC96F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7D6EB-2E1C-47D1-9BDD-AC40DF196D34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63624-AEDC-4D25-AF12-92D0EB7E92E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AC95C-AA9F-4981-8CD7-1C22FF535C6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DDE1D-5497-4367-B17C-4E2C016F5F1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A569-2CA9-4A3D-90C8-5452847BCDA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53092-7D38-4144-82B5-1996665E172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2F5A-24D4-46EF-881A-12C28460940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E44D1-3912-4D06-A0B9-3DB7851BF5AA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F0EC-BAA1-4CB0-92A6-28490679705F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09AC-7C67-40AB-B22A-C7B56DB7992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A7CE-D973-47D7-B1B2-00D700C89C5D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66947-32E0-473F-A44B-2147C3A60A98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7CB14-706D-4B8D-84B2-6356599D91C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45984-CB98-4D1D-B9DA-9823D721A135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81478D9-06FC-4AAD-9AFC-7888BEBF56F6}" type="slidenum">
              <a:rPr lang="en-US">
                <a:solidFill>
                  <a:prstClr val="white">
                    <a:tint val="75000"/>
                  </a:prstClr>
                </a:solidFill>
                <a:latin typeface="Verdana" pitchFamily="34" charset="0"/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Verdana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99" r:id="rId14"/>
  </p:sldLayoutIdLst>
  <p:transition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13316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787188-553F-4E2F-AFD9-DAE3B9605AAE}" type="slidenum">
              <a:rPr lang="en-US" alt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todate.com/contents/leflunomide-drug-information?source=see_link" TargetMode="External"/><Relationship Id="rId2" Type="http://schemas.openxmlformats.org/officeDocument/2006/relationships/hyperlink" Target="http://www.uptodate.com/contents/methotrexate-drug-information?source=see_lin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uptodate.com/contents/hydroxychloroquine-drug-information?source=see_link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ptodate.com/contents/folic-acid-drug-information?source=see_li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ptodate.com/contents/hydroxychloroquine-drug-information?source=see_link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ptodate.com/contents/sulfasalazine-drug-information?source=see_link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ptodate.com/contents/leflunomide-drug-information?source=see_link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fa-IR" smtClean="0"/>
          </a:p>
        </p:txBody>
      </p:sp>
      <p:pic>
        <p:nvPicPr>
          <p:cNvPr id="15364" name="Picture 2" descr="M:\ashora\Hosei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375" y="-228600"/>
            <a:ext cx="10163175" cy="758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z="5400" u="sng" smtClean="0">
                <a:solidFill>
                  <a:schemeClr val="hlink"/>
                </a:solidFill>
              </a:rPr>
              <a:t>Clinical manifestations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ar-SA" sz="4000" smtClean="0"/>
              <a:t>Articular</a:t>
            </a:r>
          </a:p>
          <a:p>
            <a:pPr>
              <a:buFont typeface="Monotype Sorts" pitchFamily="2" charset="2"/>
              <a:buNone/>
            </a:pPr>
            <a:endParaRPr lang="en-US" altLang="ar-SA" sz="4000" smtClean="0"/>
          </a:p>
          <a:p>
            <a:r>
              <a:rPr lang="en-US" altLang="ar-SA" sz="4000" smtClean="0"/>
              <a:t>Nonarticular</a:t>
            </a:r>
          </a:p>
        </p:txBody>
      </p:sp>
      <p:pic>
        <p:nvPicPr>
          <p:cNvPr id="37892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u="sng" smtClean="0">
                <a:solidFill>
                  <a:schemeClr val="hlink"/>
                </a:solidFill>
              </a:rPr>
              <a:t>Articular Features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 altLang="ar-SA" sz="2800" b="1" smtClean="0"/>
              <a:t>Pain</a:t>
            </a:r>
          </a:p>
          <a:p>
            <a:r>
              <a:rPr lang="en-US" altLang="ar-SA" sz="2800" b="1" smtClean="0">
                <a:solidFill>
                  <a:srgbClr val="CCCC00"/>
                </a:solidFill>
              </a:rPr>
              <a:t>Swelling</a:t>
            </a:r>
          </a:p>
          <a:p>
            <a:r>
              <a:rPr lang="en-US" altLang="ar-SA" sz="2800" b="1" smtClean="0"/>
              <a:t>Tenderness</a:t>
            </a:r>
          </a:p>
          <a:p>
            <a:r>
              <a:rPr lang="en-US" altLang="ar-SA" sz="2800" b="1" smtClean="0">
                <a:solidFill>
                  <a:srgbClr val="CCCC00"/>
                </a:solidFill>
              </a:rPr>
              <a:t>Warmth (large joints)</a:t>
            </a:r>
          </a:p>
          <a:p>
            <a:r>
              <a:rPr lang="en-US" altLang="ar-SA" sz="2800" b="1" smtClean="0"/>
              <a:t>Stiffness </a:t>
            </a:r>
          </a:p>
          <a:p>
            <a:r>
              <a:rPr lang="en-US" altLang="ar-SA" sz="2800" b="1" smtClean="0">
                <a:solidFill>
                  <a:srgbClr val="CCCC00"/>
                </a:solidFill>
              </a:rPr>
              <a:t>Redness is rare</a:t>
            </a:r>
          </a:p>
          <a:p>
            <a:r>
              <a:rPr lang="en-US" altLang="ar-SA" sz="2800" b="1" smtClean="0"/>
              <a:t>Symmetrical polyarthritis</a:t>
            </a:r>
          </a:p>
          <a:p>
            <a:r>
              <a:rPr lang="en-US" altLang="ar-SA" sz="2800" b="1" smtClean="0">
                <a:solidFill>
                  <a:srgbClr val="CCCC00"/>
                </a:solidFill>
              </a:rPr>
              <a:t>Deformity</a:t>
            </a:r>
          </a:p>
          <a:p>
            <a:endParaRPr lang="en-US" altLang="ar-SA" sz="2800" b="1" smtClean="0">
              <a:solidFill>
                <a:srgbClr val="CCCC00"/>
              </a:solidFill>
            </a:endParaRPr>
          </a:p>
          <a:p>
            <a:endParaRPr lang="en-US" altLang="ar-SA" sz="2800" b="1" smtClean="0">
              <a:solidFill>
                <a:srgbClr val="CCCC00"/>
              </a:solidFill>
            </a:endParaRPr>
          </a:p>
        </p:txBody>
      </p:sp>
      <p:pic>
        <p:nvPicPr>
          <p:cNvPr id="38916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u="sng" smtClean="0">
                <a:solidFill>
                  <a:schemeClr val="hlink"/>
                </a:solidFill>
              </a:rPr>
              <a:t>Normal versus infected joint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en-US" sz="2800" smtClean="0"/>
          </a:p>
        </p:txBody>
      </p:sp>
      <p:pic>
        <p:nvPicPr>
          <p:cNvPr id="39940" name="Picture 4" descr="6033_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905000"/>
            <a:ext cx="3770313" cy="4343400"/>
          </a:xfrm>
          <a:noFill/>
        </p:spPr>
      </p:pic>
      <p:pic>
        <p:nvPicPr>
          <p:cNvPr id="39941" name="Picture 5" descr="6033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905000"/>
            <a:ext cx="3886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u="sng" smtClean="0">
                <a:solidFill>
                  <a:schemeClr val="hlink"/>
                </a:solidFill>
              </a:rPr>
              <a:t>Rheumatoid Arthritis</a:t>
            </a:r>
          </a:p>
        </p:txBody>
      </p:sp>
      <p:pic>
        <p:nvPicPr>
          <p:cNvPr id="40963" name="Picture 3" descr="RA H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6663" y="1905000"/>
            <a:ext cx="66690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2" descr="http://www.google.com/url?sa=i&amp;source=imgres&amp;cd=&amp;ved=0CAYQjBwwAGoVChMIxu-0j5vByAIVCdYaCh1ErgbM&amp;url=https%3A%2F%2Fwww.cedars-sinai.edu%2FPatients%2FHealth-Conditions%2FImages%2F354031_Adv_Rheumatoid_Arthritis-2sm.jpg&amp;psig=AFQjCNFXAODW-DvChIZQGeXseMFi7HBdzw&amp;ust=14448863188001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700808"/>
            <a:ext cx="5897036" cy="3911699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1763688" y="0"/>
            <a:ext cx="539358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rgbClr val="FFCC00"/>
                </a:solidFill>
              </a:rPr>
              <a:t>Laboratory findings</a:t>
            </a:r>
            <a:endParaRPr lang="en-US" altLang="zh-C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rgbClr val="99FF33"/>
                </a:solidFill>
              </a:rPr>
              <a:t>CBC: Anemia </a:t>
            </a:r>
            <a:r>
              <a:rPr lang="en-US" altLang="zh-CN" dirty="0"/>
              <a:t>of moderate degree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99FF33"/>
                </a:solidFill>
              </a:rPr>
              <a:t>ESR </a:t>
            </a:r>
            <a:r>
              <a:rPr lang="en-US" altLang="zh-CN" dirty="0" smtClean="0">
                <a:solidFill>
                  <a:srgbClr val="99FF33"/>
                </a:solidFill>
                <a:sym typeface="Symbol" pitchFamily="18" charset="2"/>
              </a:rPr>
              <a:t></a:t>
            </a:r>
            <a:endParaRPr lang="en-US" altLang="zh-CN" dirty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99FF33"/>
                </a:solidFill>
                <a:sym typeface="Symbol" pitchFamily="18" charset="2"/>
              </a:rPr>
              <a:t>C-reactive protein </a:t>
            </a:r>
            <a:r>
              <a:rPr lang="en-US" altLang="zh-CN" dirty="0">
                <a:sym typeface="Symbol" pitchFamily="18" charset="2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99FF33"/>
                </a:solidFill>
                <a:sym typeface="Symbol" pitchFamily="18" charset="2"/>
              </a:rPr>
              <a:t>RF</a:t>
            </a:r>
            <a:r>
              <a:rPr lang="en-US" altLang="zh-CN" dirty="0">
                <a:sym typeface="Symbol" pitchFamily="18" charset="2"/>
              </a:rPr>
              <a:t>  70% but not </a:t>
            </a:r>
            <a:r>
              <a:rPr lang="en-US" altLang="zh-CN" dirty="0" smtClean="0">
                <a:sym typeface="Symbol" pitchFamily="18" charset="2"/>
              </a:rPr>
              <a:t>specific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>
                <a:sym typeface="Symbol" pitchFamily="18" charset="2"/>
              </a:rPr>
              <a:t>Anti-CCP </a:t>
            </a:r>
            <a:endParaRPr lang="en-US" altLang="zh-CN" dirty="0">
              <a:sym typeface="Symbol" pitchFamily="18" charset="2"/>
            </a:endParaRPr>
          </a:p>
          <a:p>
            <a:pPr>
              <a:buNone/>
            </a:pPr>
            <a:endParaRPr lang="en-US" altLang="zh-CN" dirty="0">
              <a:solidFill>
                <a:srgbClr val="99FF33"/>
              </a:solidFill>
              <a:sym typeface="Symbol" pitchFamily="18" charset="2"/>
            </a:endParaRPr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25658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General principles of management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diagnosis</a:t>
            </a:r>
          </a:p>
          <a:p>
            <a:endParaRPr lang="en-US" dirty="0" smtClean="0"/>
          </a:p>
          <a:p>
            <a:r>
              <a:rPr lang="en-US" dirty="0" smtClean="0"/>
              <a:t>Care by an expert in the treatment of rheumatic diseases</a:t>
            </a:r>
          </a:p>
          <a:p>
            <a:endParaRPr lang="en-US" dirty="0" smtClean="0"/>
          </a:p>
          <a:p>
            <a:r>
              <a:rPr lang="en-US" dirty="0" smtClean="0"/>
              <a:t>Early use of DMARDs</a:t>
            </a:r>
          </a:p>
          <a:p>
            <a:endParaRPr lang="en-US" dirty="0" smtClean="0"/>
          </a:p>
          <a:p>
            <a:r>
              <a:rPr lang="en-US" dirty="0" smtClean="0"/>
              <a:t>Tight control 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CC00"/>
                </a:solidFill>
              </a:rPr>
              <a:t>Treatment</a:t>
            </a:r>
            <a:br>
              <a:rPr lang="en-US" altLang="zh-CN" dirty="0" smtClean="0">
                <a:solidFill>
                  <a:srgbClr val="FFCC00"/>
                </a:solidFill>
              </a:rPr>
            </a:br>
            <a:r>
              <a:rPr lang="en-US" altLang="zh-CN" dirty="0" smtClean="0">
                <a:solidFill>
                  <a:srgbClr val="FFCC00"/>
                </a:solidFill>
              </a:rPr>
              <a:t>Goals</a:t>
            </a:r>
            <a:endParaRPr lang="en-US" altLang="zh-CN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Relief of </a:t>
            </a:r>
            <a:r>
              <a:rPr lang="en-US" altLang="zh-CN" dirty="0">
                <a:solidFill>
                  <a:srgbClr val="99FF33"/>
                </a:solidFill>
              </a:rPr>
              <a:t>pain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R</a:t>
            </a:r>
            <a:r>
              <a:rPr lang="en-US" altLang="zh-CN" dirty="0" smtClean="0"/>
              <a:t>eduction </a:t>
            </a:r>
            <a:r>
              <a:rPr lang="en-US" altLang="zh-CN" dirty="0"/>
              <a:t>or suppression of </a:t>
            </a:r>
            <a:r>
              <a:rPr lang="en-US" altLang="zh-CN" dirty="0">
                <a:solidFill>
                  <a:srgbClr val="99FF33"/>
                </a:solidFill>
              </a:rPr>
              <a:t>inflammation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M</a:t>
            </a:r>
            <a:r>
              <a:rPr lang="en-US" altLang="zh-CN" dirty="0" smtClean="0"/>
              <a:t>inimizing </a:t>
            </a:r>
            <a:r>
              <a:rPr lang="en-US" altLang="zh-CN" dirty="0"/>
              <a:t>undesirable </a:t>
            </a:r>
            <a:r>
              <a:rPr lang="en-US" altLang="zh-CN" dirty="0">
                <a:solidFill>
                  <a:srgbClr val="99FF33"/>
                </a:solidFill>
              </a:rPr>
              <a:t>side effects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P</a:t>
            </a:r>
            <a:r>
              <a:rPr lang="en-US" altLang="zh-CN" dirty="0" smtClean="0"/>
              <a:t>reservation </a:t>
            </a:r>
            <a:r>
              <a:rPr lang="en-US" altLang="zh-CN" dirty="0"/>
              <a:t>of muscle and joint </a:t>
            </a:r>
            <a:r>
              <a:rPr lang="en-US" altLang="zh-CN" dirty="0">
                <a:solidFill>
                  <a:srgbClr val="99FF33"/>
                </a:solidFill>
              </a:rPr>
              <a:t>function</a:t>
            </a:r>
            <a:r>
              <a:rPr lang="en-US" altLang="zh-CN" dirty="0"/>
              <a:t> 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R</a:t>
            </a:r>
            <a:r>
              <a:rPr lang="en-US" altLang="zh-CN" dirty="0" smtClean="0"/>
              <a:t>eturn  </a:t>
            </a:r>
            <a:r>
              <a:rPr lang="en-US" altLang="zh-CN" dirty="0"/>
              <a:t>to a desirable and productive </a:t>
            </a:r>
            <a:r>
              <a:rPr lang="en-US" altLang="zh-CN" dirty="0">
                <a:solidFill>
                  <a:srgbClr val="99FF33"/>
                </a:solidFill>
              </a:rPr>
              <a:t>life</a:t>
            </a:r>
            <a:endParaRPr lang="en-US" altLang="zh-CN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2123728" y="5373216"/>
            <a:ext cx="45282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Dr. M </a:t>
            </a:r>
            <a:r>
              <a:rPr lang="en-US" sz="3600" b="1" dirty="0" err="1" smtClean="0">
                <a:solidFill>
                  <a:srgbClr val="FFFF00"/>
                </a:solidFill>
              </a:rPr>
              <a:t>Jokar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 rtl="0"/>
            <a:r>
              <a:rPr lang="en-US" sz="3600" b="1" dirty="0" smtClean="0">
                <a:solidFill>
                  <a:srgbClr val="FFFF00"/>
                </a:solidFill>
              </a:rPr>
              <a:t>www.doctorjokar.com</a:t>
            </a:r>
            <a:endParaRPr lang="fa-IR" sz="36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857472"/>
            <a:ext cx="8715435" cy="4000528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ar-SA" sz="6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RHEUMATOID</a:t>
            </a:r>
          </a:p>
          <a:p>
            <a:pPr algn="ctr">
              <a:defRPr/>
            </a:pPr>
            <a:r>
              <a:rPr lang="en-US" altLang="ar-SA" sz="6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ARTHRITIS</a:t>
            </a:r>
          </a:p>
          <a:p>
            <a:pPr algn="ctr">
              <a:defRPr/>
            </a:pPr>
            <a:r>
              <a:rPr lang="en-US" sz="6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(RA)</a:t>
            </a:r>
            <a:endParaRPr lang="fa-IR" sz="60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5" name="Picture 3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2">
              <a:defRPr/>
            </a:pPr>
            <a:r>
              <a:rPr lang="en-US" b="1" u="sng" dirty="0" smtClean="0">
                <a:solidFill>
                  <a:srgbClr val="CCCC00"/>
                </a:solidFill>
              </a:rPr>
              <a:t>RA – Management</a:t>
            </a:r>
            <a:br>
              <a:rPr lang="en-US" b="1" u="sng" dirty="0" smtClean="0">
                <a:solidFill>
                  <a:srgbClr val="CCCC00"/>
                </a:solidFill>
              </a:rPr>
            </a:br>
            <a:r>
              <a:rPr lang="en-US" sz="3200" b="1" dirty="0" smtClean="0">
                <a:solidFill>
                  <a:schemeClr val="hlink"/>
                </a:solidFill>
              </a:rPr>
              <a:t>Nonpharmacologic</a:t>
            </a:r>
            <a:br>
              <a:rPr lang="en-US" sz="3200" b="1" dirty="0" smtClean="0">
                <a:solidFill>
                  <a:schemeClr val="hlink"/>
                </a:solidFill>
              </a:rPr>
            </a:br>
            <a:endParaRPr lang="en-US" b="1" u="sng" dirty="0" smtClean="0">
              <a:solidFill>
                <a:srgbClr val="CCCC00"/>
              </a:solidFill>
            </a:endParaRPr>
          </a:p>
        </p:txBody>
      </p:sp>
      <p:pic>
        <p:nvPicPr>
          <p:cNvPr id="60420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971600" y="1340768"/>
            <a:ext cx="65527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/>
              <a:t>●Patient education</a:t>
            </a:r>
          </a:p>
          <a:p>
            <a:pPr algn="l" rtl="0"/>
            <a:r>
              <a:rPr lang="en-US" sz="2800" dirty="0" smtClean="0"/>
              <a:t>●Psychosocial interventions</a:t>
            </a:r>
          </a:p>
          <a:p>
            <a:pPr algn="l" rtl="0"/>
            <a:r>
              <a:rPr lang="en-US" sz="2800" dirty="0" smtClean="0"/>
              <a:t>●Rest, exercise, and physical and occupational therapy</a:t>
            </a:r>
          </a:p>
          <a:p>
            <a:pPr algn="l" rtl="0"/>
            <a:r>
              <a:rPr lang="en-US" sz="2800" dirty="0" smtClean="0"/>
              <a:t>●Nutritional and dietary counseling</a:t>
            </a:r>
          </a:p>
          <a:p>
            <a:pPr algn="l" rtl="0"/>
            <a:r>
              <a:rPr lang="en-US" sz="2800" dirty="0" smtClean="0"/>
              <a:t>●Interventions to reduce risks of cardiovascular disease, including smoking cessation, and of osteoporosis</a:t>
            </a:r>
          </a:p>
          <a:p>
            <a:pPr algn="l" rtl="0"/>
            <a:r>
              <a:rPr lang="en-US" sz="2800" dirty="0" smtClean="0"/>
              <a:t>●Immunizations</a:t>
            </a:r>
            <a:endParaRPr lang="en-US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Pretreatment evaluation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CBC, </a:t>
            </a:r>
            <a:r>
              <a:rPr lang="en-US" dirty="0" err="1" smtClean="0"/>
              <a:t>creatinine</a:t>
            </a:r>
            <a:r>
              <a:rPr lang="en-US" dirty="0" smtClean="0"/>
              <a:t>, </a:t>
            </a:r>
            <a:r>
              <a:rPr lang="en-US" dirty="0" err="1" smtClean="0"/>
              <a:t>aminotransferases</a:t>
            </a:r>
            <a:r>
              <a:rPr lang="en-US" dirty="0" smtClean="0"/>
              <a:t>, ESR and CRP in all patients</a:t>
            </a:r>
            <a:endParaRPr lang="fa-IR" dirty="0" smtClean="0"/>
          </a:p>
          <a:p>
            <a:r>
              <a:rPr lang="en-US" dirty="0" smtClean="0"/>
              <a:t>Serologic testing for hepatitis prior to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methotrexate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leflunomide</a:t>
            </a:r>
            <a:r>
              <a:rPr lang="en-US" dirty="0" smtClean="0"/>
              <a:t>, or biologic DMARDs</a:t>
            </a:r>
          </a:p>
          <a:p>
            <a:r>
              <a:rPr lang="en-US" dirty="0" smtClean="0"/>
              <a:t>PPD  </a:t>
            </a:r>
          </a:p>
          <a:p>
            <a:r>
              <a:rPr lang="en-US" dirty="0" smtClean="0"/>
              <a:t>Ophthalmologic screening for </a:t>
            </a:r>
            <a:r>
              <a:rPr lang="en-US" dirty="0" smtClean="0">
                <a:hlinkClick r:id="rId4"/>
              </a:rPr>
              <a:t>hydroxychloroquine</a:t>
            </a:r>
            <a:r>
              <a:rPr lang="en-US" dirty="0" smtClean="0"/>
              <a:t> use </a:t>
            </a:r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C000"/>
                </a:solidFill>
              </a:rPr>
              <a:t>Medications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400" b="1" dirty="0" smtClean="0">
                <a:solidFill>
                  <a:srgbClr val="FFFF00"/>
                </a:solidFill>
                <a:latin typeface="Verdana" pitchFamily="34" charset="0"/>
              </a:rPr>
              <a:t>There are four types of medications used to treat RA:</a:t>
            </a:r>
          </a:p>
          <a:p>
            <a:pPr lvl="1" eaLnBrk="1" hangingPunct="1"/>
            <a:r>
              <a:rPr lang="en-US" sz="2400" dirty="0" smtClean="0">
                <a:latin typeface="Verdana" pitchFamily="34" charset="0"/>
              </a:rPr>
              <a:t>NSAIDs</a:t>
            </a:r>
          </a:p>
          <a:p>
            <a:pPr lvl="1" eaLnBrk="1" hangingPunct="1"/>
            <a:r>
              <a:rPr lang="en-US" sz="2400" dirty="0" smtClean="0">
                <a:latin typeface="Verdana" pitchFamily="34" charset="0"/>
              </a:rPr>
              <a:t>Corticosteroids </a:t>
            </a:r>
          </a:p>
          <a:p>
            <a:pPr lvl="1" eaLnBrk="1" hangingPunct="1"/>
            <a:r>
              <a:rPr lang="en-US" sz="2400" dirty="0" smtClean="0">
                <a:latin typeface="Verdana" pitchFamily="34" charset="0"/>
              </a:rPr>
              <a:t>Disease-modifying anti-rheumatic drugs(DMARDS).</a:t>
            </a:r>
          </a:p>
          <a:p>
            <a:pPr lvl="1" eaLnBrk="1" hangingPunct="1"/>
            <a:endParaRPr lang="en-US" sz="2400" dirty="0" smtClean="0">
              <a:latin typeface="Verdana" pitchFamily="34" charset="0"/>
            </a:endParaRPr>
          </a:p>
          <a:p>
            <a:pPr lvl="1" eaLnBrk="1" hangingPunct="1"/>
            <a:r>
              <a:rPr lang="en-US" sz="2400" dirty="0" err="1" smtClean="0">
                <a:latin typeface="Verdana" pitchFamily="34" charset="0"/>
              </a:rPr>
              <a:t>Bioligics</a:t>
            </a:r>
            <a:endParaRPr lang="en-US" sz="2400" dirty="0" smtClean="0">
              <a:latin typeface="Verdana" pitchFamily="34" charset="0"/>
            </a:endParaRPr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Choice of therapy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●Level of disease activity (</a:t>
            </a:r>
            <a:r>
              <a:rPr lang="en-US" sz="2800" dirty="0" err="1" smtClean="0"/>
              <a:t>eg</a:t>
            </a:r>
            <a:r>
              <a:rPr lang="en-US" sz="2800" dirty="0" smtClean="0"/>
              <a:t>, mild versus moderate to severe)</a:t>
            </a:r>
          </a:p>
          <a:p>
            <a:pPr>
              <a:buNone/>
            </a:pPr>
            <a:r>
              <a:rPr lang="en-US" sz="2800" dirty="0" smtClean="0"/>
              <a:t>●</a:t>
            </a:r>
            <a:r>
              <a:rPr lang="en-US" sz="2800" dirty="0" smtClean="0">
                <a:solidFill>
                  <a:srgbClr val="FFC000"/>
                </a:solidFill>
              </a:rPr>
              <a:t>Stage of therapy (</a:t>
            </a:r>
            <a:r>
              <a:rPr lang="en-US" sz="2800" dirty="0" err="1" smtClean="0">
                <a:solidFill>
                  <a:srgbClr val="FFC000"/>
                </a:solidFill>
              </a:rPr>
              <a:t>eg</a:t>
            </a:r>
            <a:r>
              <a:rPr lang="en-US" sz="2800" dirty="0" smtClean="0">
                <a:solidFill>
                  <a:srgbClr val="FFC000"/>
                </a:solidFill>
              </a:rPr>
              <a:t>, initial versus subsequent therapy in patients resistant to a given intervention)</a:t>
            </a:r>
          </a:p>
          <a:p>
            <a:pPr>
              <a:buNone/>
            </a:pPr>
            <a:r>
              <a:rPr lang="en-US" sz="2800" dirty="0" smtClean="0"/>
              <a:t>●Regulatory restrictions (</a:t>
            </a:r>
            <a:r>
              <a:rPr lang="en-US" sz="2800" dirty="0" err="1" smtClean="0"/>
              <a:t>eg</a:t>
            </a:r>
            <a:r>
              <a:rPr lang="en-US" sz="2800" dirty="0" smtClean="0"/>
              <a:t>, governmental or health insurance company coverage limitations)</a:t>
            </a:r>
          </a:p>
          <a:p>
            <a:pPr>
              <a:buNone/>
            </a:pPr>
            <a:r>
              <a:rPr lang="en-US" sz="2800" dirty="0" smtClean="0"/>
              <a:t>●</a:t>
            </a:r>
            <a:r>
              <a:rPr lang="en-US" sz="2800" dirty="0" smtClean="0">
                <a:solidFill>
                  <a:srgbClr val="FFC000"/>
                </a:solidFill>
              </a:rPr>
              <a:t>Patient preferences (</a:t>
            </a:r>
            <a:r>
              <a:rPr lang="en-US" sz="2800" dirty="0" err="1" smtClean="0">
                <a:solidFill>
                  <a:srgbClr val="FFC000"/>
                </a:solidFill>
              </a:rPr>
              <a:t>eg</a:t>
            </a:r>
            <a:r>
              <a:rPr lang="en-US" sz="2800" dirty="0" smtClean="0">
                <a:solidFill>
                  <a:srgbClr val="FFC000"/>
                </a:solidFill>
              </a:rPr>
              <a:t>, route and frequency of drug administration, monitoring requirements, personal cost)</a:t>
            </a:r>
          </a:p>
          <a:p>
            <a:pPr>
              <a:buNone/>
            </a:pPr>
            <a:endParaRPr lang="fa-IR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9" y="0"/>
            <a:ext cx="48965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10088" y="2967335"/>
            <a:ext cx="2723823" cy="92333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NSAIDs</a:t>
            </a:r>
            <a:endParaRPr lang="fa-IR" sz="72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Familiar  NSAIDs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Acetylsalicylic acid 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Ibuprofen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Naproxen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Indomethacin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Diclofenac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Piroxicam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Celecoxib</a:t>
            </a:r>
          </a:p>
        </p:txBody>
      </p:sp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20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NSAID Effects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Complete effects are achieved in two weeks in acute inflammatory conditions</a:t>
            </a:r>
            <a:endParaRPr lang="en-US" smtClean="0"/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Analgesia achieved with 50% - 75% dosage needed for anti-inflammatory effects</a:t>
            </a:r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Side Effects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 2001: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100,000 hospitalizations (estimated)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17,000 deaths (estimated)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$2 billion dollars in medical care</a:t>
            </a:r>
          </a:p>
          <a:p>
            <a:pPr eaLnBrk="1" hangingPunct="1"/>
            <a:endParaRPr lang="en-US" smtClean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Side Effects</a:t>
            </a:r>
          </a:p>
        </p:txBody>
      </p:sp>
      <p:sp>
        <p:nvSpPr>
          <p:cNvPr id="6" name="SmartArt Placeholder 5"/>
          <p:cNvSpPr>
            <a:spLocks noGrp="1"/>
          </p:cNvSpPr>
          <p:nvPr>
            <p:ph type="dgm" idx="1"/>
          </p:nvPr>
        </p:nvSpPr>
        <p:spPr/>
      </p:sp>
      <p:sp>
        <p:nvSpPr>
          <p:cNvPr id="26627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GI Irritation </a:t>
            </a:r>
          </a:p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Renal Damage</a:t>
            </a:r>
          </a:p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Liver Damage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Anemia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Skin reactions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CNS Effects</a:t>
            </a:r>
          </a:p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</p:txBody>
      </p:sp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u="sng" smtClean="0">
                <a:solidFill>
                  <a:schemeClr val="hlink"/>
                </a:solidFill>
              </a:rPr>
              <a:t>RA - Definition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SA" b="1" dirty="0" smtClean="0"/>
              <a:t>Chronic systemic inflammatory disorder</a:t>
            </a:r>
          </a:p>
          <a:p>
            <a:r>
              <a:rPr lang="en-US" altLang="ar-SA" b="1" dirty="0" smtClean="0">
                <a:solidFill>
                  <a:srgbClr val="CCCC00"/>
                </a:solidFill>
              </a:rPr>
              <a:t>Unknown etiology</a:t>
            </a:r>
            <a:endParaRPr lang="en-US" altLang="ar-SA" b="1" dirty="0" smtClean="0"/>
          </a:p>
          <a:p>
            <a:r>
              <a:rPr lang="en-US" altLang="ar-SA" b="1" dirty="0" err="1" smtClean="0">
                <a:solidFill>
                  <a:srgbClr val="CCCC00"/>
                </a:solidFill>
              </a:rPr>
              <a:t>Synovium</a:t>
            </a:r>
            <a:r>
              <a:rPr lang="en-US" altLang="ar-SA" b="1" dirty="0" smtClean="0">
                <a:solidFill>
                  <a:srgbClr val="CCCC00"/>
                </a:solidFill>
              </a:rPr>
              <a:t> affected</a:t>
            </a:r>
            <a:endParaRPr lang="en-US" altLang="ar-SA" b="1" dirty="0" smtClean="0"/>
          </a:p>
          <a:p>
            <a:r>
              <a:rPr lang="en-US" altLang="ar-SA" b="1" dirty="0" smtClean="0">
                <a:solidFill>
                  <a:srgbClr val="CCCC00"/>
                </a:solidFill>
              </a:rPr>
              <a:t>Joint Deformity</a:t>
            </a:r>
            <a:endParaRPr lang="en-US" altLang="ar-SA" b="1" dirty="0" smtClean="0">
              <a:solidFill>
                <a:srgbClr val="CCCC00"/>
              </a:solidFill>
            </a:endParaRPr>
          </a:p>
          <a:p>
            <a:r>
              <a:rPr lang="en-US" altLang="ar-SA" b="1" dirty="0" smtClean="0"/>
              <a:t>Extra-articular manifestations</a:t>
            </a:r>
          </a:p>
        </p:txBody>
      </p:sp>
      <p:pic>
        <p:nvPicPr>
          <p:cNvPr id="17412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</a:rPr>
              <a:t>Corticosteroids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3300"/>
                </a:solidFill>
                <a:ea typeface="+mj-ea"/>
                <a:cs typeface="+mj-cs"/>
              </a:rPr>
              <a:t>Steroids: </a:t>
            </a:r>
            <a:br>
              <a:rPr lang="en-US" sz="4000" b="1" dirty="0" smtClean="0">
                <a:solidFill>
                  <a:srgbClr val="FF3300"/>
                </a:solidFill>
                <a:ea typeface="+mj-ea"/>
                <a:cs typeface="+mj-cs"/>
              </a:rPr>
            </a:br>
            <a:r>
              <a:rPr lang="en-US" sz="4000" b="1" dirty="0" smtClean="0">
                <a:ea typeface="+mj-ea"/>
                <a:cs typeface="+mj-cs"/>
              </a:rPr>
              <a:t>The worst drugs for adverse effects</a:t>
            </a:r>
          </a:p>
        </p:txBody>
      </p:sp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Cushings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-27384"/>
            <a:ext cx="7010400" cy="6858000"/>
          </a:xfrm>
          <a:noFill/>
        </p:spPr>
      </p:pic>
      <p:pic>
        <p:nvPicPr>
          <p:cNvPr id="3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71550" y="1054100"/>
            <a:ext cx="7705725" cy="1438275"/>
          </a:xfrm>
          <a:prstGeom prst="rect">
            <a:avLst/>
          </a:prstGeom>
          <a:solidFill>
            <a:srgbClr val="FFFFFF"/>
          </a:solidFill>
          <a:ln w="57150" cmpd="thickThin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sz="4000">
                <a:solidFill>
                  <a:srgbClr val="FF0000"/>
                </a:solidFill>
                <a:latin typeface="Comic Sans MS" pitchFamily="66" charset="0"/>
                <a:ea typeface="SimSun" pitchFamily="2" charset="-122"/>
              </a:rPr>
              <a:t>Balance the ratio of benefit / risk before the use of GCs !!!</a:t>
            </a:r>
            <a:endParaRPr lang="en-US" sz="4000" i="1">
              <a:solidFill>
                <a:srgbClr val="FF0000"/>
              </a:solidFill>
              <a:latin typeface="Comic Sans MS" pitchFamily="66" charset="0"/>
              <a:ea typeface="SimSun" pitchFamily="2" charset="-122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04800" y="76200"/>
            <a:ext cx="8458200" cy="609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SimSun" pitchFamily="2" charset="-122"/>
              </a:rPr>
              <a:t>Glucocorticoids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pic>
        <p:nvPicPr>
          <p:cNvPr id="46084" name="Picture 4" descr="j03008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2636838"/>
            <a:ext cx="62658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797152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Glucocorticoids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reduce symptoms</a:t>
            </a:r>
          </a:p>
          <a:p>
            <a:r>
              <a:rPr lang="en-US" dirty="0" smtClean="0"/>
              <a:t>long-term treatment with </a:t>
            </a:r>
            <a:r>
              <a:rPr lang="en-US" dirty="0" err="1" smtClean="0"/>
              <a:t>glucocorticoids</a:t>
            </a:r>
            <a:r>
              <a:rPr lang="en-US" dirty="0" smtClean="0"/>
              <a:t> should be avoided</a:t>
            </a:r>
          </a:p>
          <a:p>
            <a:r>
              <a:rPr lang="en-US" dirty="0" err="1" smtClean="0"/>
              <a:t>Intraarticular</a:t>
            </a:r>
            <a:endParaRPr lang="en-US" dirty="0" smtClean="0"/>
          </a:p>
          <a:p>
            <a:endParaRPr lang="en-US" dirty="0" smtClean="0"/>
          </a:p>
          <a:p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u="sng" smtClean="0"/>
              <a:t>Disease modifying agents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b="1" i="1" dirty="0" smtClean="0">
                <a:solidFill>
                  <a:srgbClr val="FFFF66"/>
                </a:solidFill>
              </a:rPr>
              <a:t>Every</a:t>
            </a:r>
            <a:r>
              <a:rPr lang="en-US" b="1" dirty="0" smtClean="0">
                <a:solidFill>
                  <a:srgbClr val="FFFF66"/>
                </a:solidFill>
              </a:rPr>
              <a:t> patient should be considered for at least one modifying agent</a:t>
            </a:r>
          </a:p>
          <a:p>
            <a:r>
              <a:rPr lang="en-US" b="1" dirty="0" smtClean="0">
                <a:solidFill>
                  <a:srgbClr val="FFFF66"/>
                </a:solidFill>
              </a:rPr>
              <a:t>Methotrexate</a:t>
            </a:r>
          </a:p>
          <a:p>
            <a:r>
              <a:rPr lang="en-US" b="1" dirty="0" err="1" smtClean="0">
                <a:solidFill>
                  <a:srgbClr val="FFFF66"/>
                </a:solidFill>
              </a:rPr>
              <a:t>Antimalaria</a:t>
            </a:r>
            <a:endParaRPr lang="en-US" b="1" dirty="0" smtClean="0">
              <a:solidFill>
                <a:srgbClr val="FFFF66"/>
              </a:solidFill>
            </a:endParaRPr>
          </a:p>
          <a:p>
            <a:r>
              <a:rPr lang="en-US" b="1" dirty="0" err="1" smtClean="0">
                <a:solidFill>
                  <a:srgbClr val="FFFF66"/>
                </a:solidFill>
              </a:rPr>
              <a:t>Sulfasalasine</a:t>
            </a:r>
            <a:endParaRPr lang="en-US" b="1" dirty="0" smtClean="0">
              <a:solidFill>
                <a:srgbClr val="FFFF66"/>
              </a:solidFill>
            </a:endParaRPr>
          </a:p>
          <a:p>
            <a:r>
              <a:rPr lang="en-US" b="1" dirty="0" err="1" smtClean="0">
                <a:solidFill>
                  <a:srgbClr val="FFFF66"/>
                </a:solidFill>
              </a:rPr>
              <a:t>Leflunomide</a:t>
            </a:r>
            <a:endParaRPr lang="en-US" b="1" dirty="0" smtClean="0">
              <a:solidFill>
                <a:srgbClr val="FFFF66"/>
              </a:solidFill>
            </a:endParaRPr>
          </a:p>
          <a:p>
            <a:r>
              <a:rPr lang="en-US" b="1" dirty="0" smtClean="0">
                <a:solidFill>
                  <a:srgbClr val="FFFF66"/>
                </a:solidFill>
              </a:rPr>
              <a:t>Biologic agents</a:t>
            </a:r>
          </a:p>
          <a:p>
            <a:pPr>
              <a:buFont typeface="Monotype Sorts" pitchFamily="2" charset="2"/>
              <a:buNone/>
            </a:pPr>
            <a:endParaRPr lang="en-US" b="1" dirty="0" smtClean="0">
              <a:solidFill>
                <a:srgbClr val="FFFF66"/>
              </a:solidFill>
            </a:endParaRPr>
          </a:p>
        </p:txBody>
      </p:sp>
      <p:pic>
        <p:nvPicPr>
          <p:cNvPr id="62468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Methotrexate</a:t>
            </a:r>
            <a:endParaRPr lang="fa-IR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DMARD of choice for the initial treatment</a:t>
            </a:r>
          </a:p>
          <a:p>
            <a:endParaRPr lang="en-US" sz="2800" dirty="0" smtClean="0"/>
          </a:p>
          <a:p>
            <a:r>
              <a:rPr lang="en-US" sz="2800" dirty="0" smtClean="0"/>
              <a:t>If the response to appropriate doses of MTX monotherapy is inadequate after three to six months, initiate combination therapy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 patients unable to take MTX, use monotherapy with a tumor necrosis factor (TNF) inhibitor (</a:t>
            </a:r>
            <a:r>
              <a:rPr lang="en-US" sz="2800" dirty="0" err="1" smtClean="0"/>
              <a:t>eg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etanercept</a:t>
            </a:r>
            <a:r>
              <a:rPr lang="en-US" sz="2800" dirty="0" smtClean="0"/>
              <a:t> or </a:t>
            </a:r>
            <a:r>
              <a:rPr lang="en-US" sz="2800" dirty="0" err="1" smtClean="0">
                <a:solidFill>
                  <a:srgbClr val="FFFF00"/>
                </a:solidFill>
              </a:rPr>
              <a:t>infliximab</a:t>
            </a:r>
            <a:r>
              <a:rPr lang="en-US" sz="2800" dirty="0" smtClean="0"/>
              <a:t>), </a:t>
            </a:r>
            <a:r>
              <a:rPr lang="en-US" sz="2800" dirty="0" smtClean="0">
                <a:solidFill>
                  <a:srgbClr val="FFFF00"/>
                </a:solidFill>
              </a:rPr>
              <a:t>leflunomide</a:t>
            </a:r>
            <a:r>
              <a:rPr lang="en-US" sz="2800" dirty="0" smtClean="0"/>
              <a:t> or SSZ.</a:t>
            </a:r>
            <a:endParaRPr lang="fa-IR" sz="2800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Methotrexate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contraindicated</a:t>
            </a:r>
            <a:r>
              <a:rPr lang="en-US" dirty="0" smtClean="0">
                <a:solidFill>
                  <a:srgbClr val="FF0000"/>
                </a:solidFill>
              </a:rPr>
              <a:t> in:</a:t>
            </a:r>
          </a:p>
          <a:p>
            <a:r>
              <a:rPr lang="en-US" dirty="0" smtClean="0"/>
              <a:t>Women who are contemplating becoming pregnant</a:t>
            </a:r>
          </a:p>
          <a:p>
            <a:r>
              <a:rPr lang="en-US" dirty="0" smtClean="0"/>
              <a:t>Women who are pregnant</a:t>
            </a:r>
          </a:p>
          <a:p>
            <a:r>
              <a:rPr lang="en-US" dirty="0" smtClean="0"/>
              <a:t>Patients with liver disease or excessive alcohol intake</a:t>
            </a:r>
          </a:p>
          <a:p>
            <a:r>
              <a:rPr lang="en-US" dirty="0" smtClean="0"/>
              <a:t>Patients with severe renal impairment (estimated </a:t>
            </a:r>
            <a:r>
              <a:rPr lang="en-US" dirty="0" err="1" smtClean="0"/>
              <a:t>glomerular</a:t>
            </a:r>
            <a:r>
              <a:rPr lang="en-US" dirty="0" smtClean="0"/>
              <a:t> filtration rate less than 30 </a:t>
            </a:r>
            <a:r>
              <a:rPr lang="en-US" dirty="0" err="1" smtClean="0"/>
              <a:t>mL</a:t>
            </a:r>
            <a:r>
              <a:rPr lang="en-US" dirty="0" smtClean="0"/>
              <a:t>/min)</a:t>
            </a:r>
          </a:p>
          <a:p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MTX dosing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Single weekly</a:t>
            </a:r>
            <a:r>
              <a:rPr lang="en-US" dirty="0" smtClean="0"/>
              <a:t> dose, usually orally</a:t>
            </a:r>
          </a:p>
          <a:p>
            <a:endParaRPr lang="en-US" dirty="0" smtClean="0"/>
          </a:p>
          <a:p>
            <a:r>
              <a:rPr lang="en-US" dirty="0" smtClean="0"/>
              <a:t>Starting dose </a:t>
            </a:r>
            <a:r>
              <a:rPr lang="en-US" smtClean="0"/>
              <a:t>7.5 </a:t>
            </a:r>
            <a:r>
              <a:rPr lang="en-US"/>
              <a:t>-</a:t>
            </a:r>
            <a:r>
              <a:rPr lang="en-US" smtClean="0"/>
              <a:t> </a:t>
            </a:r>
            <a:r>
              <a:rPr lang="en-US" dirty="0" smtClean="0"/>
              <a:t>10 mg </a:t>
            </a:r>
          </a:p>
          <a:p>
            <a:endParaRPr lang="en-US" dirty="0" smtClean="0"/>
          </a:p>
          <a:p>
            <a:r>
              <a:rPr lang="en-US" dirty="0" smtClean="0"/>
              <a:t>The MTX dose is increased as tolerated and as needed to control symptoms and signs of arthritis (25-30 mg)</a:t>
            </a:r>
          </a:p>
          <a:p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effects, monitoring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toxicities very rarely life-threatening</a:t>
            </a:r>
          </a:p>
          <a:p>
            <a:r>
              <a:rPr lang="en-US" dirty="0" smtClean="0">
                <a:hlinkClick r:id="rId2"/>
              </a:rPr>
              <a:t>folic acid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Side effects</a:t>
            </a:r>
            <a:r>
              <a:rPr lang="en-US" dirty="0" smtClean="0"/>
              <a:t>: Hematologic, Hepatic, </a:t>
            </a:r>
            <a:r>
              <a:rPr lang="en-US" dirty="0" err="1" smtClean="0"/>
              <a:t>Mucocutaneous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Monitoring</a:t>
            </a:r>
            <a:r>
              <a:rPr lang="en-US" dirty="0" smtClean="0"/>
              <a:t>: CBC, </a:t>
            </a:r>
            <a:r>
              <a:rPr lang="en-US" dirty="0" err="1" smtClean="0"/>
              <a:t>aminotransferases</a:t>
            </a:r>
            <a:r>
              <a:rPr lang="en-US" dirty="0" smtClean="0"/>
              <a:t> and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u="sng" smtClean="0">
                <a:solidFill>
                  <a:schemeClr val="hlink"/>
                </a:solidFill>
              </a:rPr>
              <a:t>RA - Epidemiology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b="1" dirty="0" smtClean="0"/>
              <a:t>Worldwide distribution</a:t>
            </a:r>
          </a:p>
          <a:p>
            <a:pPr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All races</a:t>
            </a:r>
          </a:p>
          <a:p>
            <a:pPr>
              <a:lnSpc>
                <a:spcPct val="90000"/>
              </a:lnSpc>
            </a:pPr>
            <a:r>
              <a:rPr lang="en-US" altLang="ar-SA" b="1" dirty="0" smtClean="0"/>
              <a:t>female &gt; male 3:1</a:t>
            </a:r>
          </a:p>
          <a:p>
            <a:pPr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Prevalence: 0.5%</a:t>
            </a:r>
            <a:endParaRPr lang="en-US" altLang="ar-SA" b="1" dirty="0" smtClean="0"/>
          </a:p>
          <a:p>
            <a:pPr>
              <a:lnSpc>
                <a:spcPct val="90000"/>
              </a:lnSpc>
            </a:pPr>
            <a:r>
              <a:rPr lang="en-US" altLang="ar-SA" b="1" dirty="0" smtClean="0"/>
              <a:t>The most common Inflammatory disorder of joint</a:t>
            </a:r>
          </a:p>
          <a:p>
            <a:pPr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All ages (peak 35-55)</a:t>
            </a:r>
          </a:p>
        </p:txBody>
      </p:sp>
      <p:pic>
        <p:nvPicPr>
          <p:cNvPr id="18436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hlinkClick r:id="rId2"/>
              </a:rPr>
              <a:t>Hydroxychloroquine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dirty="0" smtClean="0"/>
              <a:t>Mildly active RA and lack poor prognostic features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HCQ may be less effective than MTX, SSZ, and other DMARDS</a:t>
            </a:r>
          </a:p>
          <a:p>
            <a:r>
              <a:rPr lang="en-US" dirty="0" smtClean="0"/>
              <a:t>Very low level of toxicity (Retinopathy)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Doses of 200 to 400 mg/day up to 6.5 mg/kg </a:t>
            </a:r>
            <a:endParaRPr lang="fa-IR" dirty="0">
              <a:solidFill>
                <a:srgbClr val="FFC000"/>
              </a:solidFill>
            </a:endParaRPr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hlinkClick r:id="rId2"/>
              </a:rPr>
              <a:t>Sulfasalazine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patients with mild disease, particularly those with minimal or low levels of disease activity</a:t>
            </a:r>
          </a:p>
          <a:p>
            <a:r>
              <a:rPr lang="en-US" dirty="0" smtClean="0"/>
              <a:t>Dosing: 2-3 g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More effective than hydroxychloroquine</a:t>
            </a:r>
          </a:p>
          <a:p>
            <a:endParaRPr lang="en-US" dirty="0" smtClean="0"/>
          </a:p>
          <a:p>
            <a:r>
              <a:rPr lang="en-US" dirty="0" smtClean="0"/>
              <a:t>It is not as well-tolerated as HCQ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20 to 25 percent of patients can’t tolerate it</a:t>
            </a:r>
          </a:p>
          <a:p>
            <a:pPr>
              <a:buNone/>
            </a:pPr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hlinkClick r:id="rId2"/>
              </a:rPr>
              <a:t>Leflunomide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efficacy is comparable with MTX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Dose: 20mg/day</a:t>
            </a:r>
          </a:p>
          <a:p>
            <a:r>
              <a:rPr lang="en-US" dirty="0" smtClean="0"/>
              <a:t>Side effects: Diarrhea, alopecia, liver disease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contraindicated</a:t>
            </a:r>
            <a:r>
              <a:rPr lang="en-US" dirty="0" smtClean="0">
                <a:solidFill>
                  <a:srgbClr val="FF0000"/>
                </a:solidFill>
              </a:rPr>
              <a:t> in:</a:t>
            </a:r>
          </a:p>
          <a:p>
            <a:r>
              <a:rPr lang="en-US" dirty="0" smtClean="0"/>
              <a:t>Women who are contemplating becoming pregnant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Women who are pregnant</a:t>
            </a:r>
          </a:p>
          <a:p>
            <a:pPr>
              <a:buNone/>
            </a:pPr>
            <a:endParaRPr lang="fa-IR" dirty="0"/>
          </a:p>
        </p:txBody>
      </p:sp>
      <p:pic>
        <p:nvPicPr>
          <p:cNvPr id="4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-161925"/>
            <a:ext cx="8229600" cy="1143000"/>
          </a:xfrm>
        </p:spPr>
        <p:txBody>
          <a:bodyPr/>
          <a:lstStyle/>
          <a:p>
            <a:pPr marL="342900" indent="-342900" eaLnBrk="1" hangingPunct="1"/>
            <a:r>
              <a:rPr lang="en-US" sz="2400" smtClean="0">
                <a:solidFill>
                  <a:srgbClr val="00B0F0"/>
                </a:solidFill>
                <a:latin typeface="Arial" pitchFamily="34" charset="0"/>
              </a:rPr>
              <a:t>Biologic Response Modifiers (“Bioligics”)</a:t>
            </a:r>
            <a:br>
              <a:rPr lang="en-US" sz="2400" smtClean="0">
                <a:solidFill>
                  <a:srgbClr val="00B0F0"/>
                </a:solidFill>
                <a:latin typeface="Arial" pitchFamily="34" charset="0"/>
              </a:rPr>
            </a:br>
            <a:endParaRPr lang="en-CA" sz="1800" smtClean="0">
              <a:solidFill>
                <a:srgbClr val="00B0F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750" y="620713"/>
          <a:ext cx="8137525" cy="566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447"/>
                <a:gridCol w="1692316"/>
                <a:gridCol w="2034381"/>
                <a:gridCol w="2034381"/>
              </a:tblGrid>
              <a:tr h="640044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Examples</a:t>
                      </a:r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General</a:t>
                      </a:r>
                      <a:r>
                        <a:rPr lang="en-CA" sz="1800" baseline="0" dirty="0" smtClean="0"/>
                        <a:t> Use</a:t>
                      </a:r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Side Effects</a:t>
                      </a:r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Nursing Considerations</a:t>
                      </a:r>
                      <a:endParaRPr lang="en-CA" sz="1800" dirty="0"/>
                    </a:p>
                  </a:txBody>
                  <a:tcPr marL="91447" marR="91447" marT="45717" marB="45717"/>
                </a:tc>
              </a:tr>
              <a:tr h="5028918">
                <a:tc>
                  <a:txBody>
                    <a:bodyPr/>
                    <a:lstStyle/>
                    <a:p>
                      <a:r>
                        <a:rPr lang="en-CA" sz="1800" dirty="0" err="1" smtClean="0"/>
                        <a:t>Etanercept</a:t>
                      </a:r>
                      <a:r>
                        <a:rPr lang="en-CA" sz="1800" dirty="0" smtClean="0"/>
                        <a:t>, </a:t>
                      </a:r>
                      <a:r>
                        <a:rPr lang="en-CA" sz="1800" dirty="0" err="1" smtClean="0"/>
                        <a:t>anakinra</a:t>
                      </a:r>
                      <a:r>
                        <a:rPr lang="en-CA" sz="1800" dirty="0" smtClean="0"/>
                        <a:t>, </a:t>
                      </a:r>
                      <a:r>
                        <a:rPr lang="en-CA" sz="1800" dirty="0" err="1" smtClean="0"/>
                        <a:t>abatacipt</a:t>
                      </a:r>
                      <a:r>
                        <a:rPr lang="en-CA" sz="1800" dirty="0" smtClean="0"/>
                        <a:t>, </a:t>
                      </a:r>
                      <a:r>
                        <a:rPr lang="en-CA" sz="1800" dirty="0" err="1" smtClean="0"/>
                        <a:t>adalimumab</a:t>
                      </a:r>
                      <a:r>
                        <a:rPr lang="en-CA" sz="1800" dirty="0" smtClean="0"/>
                        <a:t>, </a:t>
                      </a:r>
                    </a:p>
                    <a:p>
                      <a:r>
                        <a:rPr lang="en-CA" sz="1800" dirty="0" err="1" smtClean="0"/>
                        <a:t>Infliximab</a:t>
                      </a:r>
                      <a:r>
                        <a:rPr lang="en-CA" sz="1800" dirty="0" smtClean="0"/>
                        <a:t> (</a:t>
                      </a:r>
                      <a:r>
                        <a:rPr lang="en-CA" sz="1800" b="1" dirty="0" err="1" smtClean="0">
                          <a:solidFill>
                            <a:srgbClr val="FF0000"/>
                          </a:solidFill>
                        </a:rPr>
                        <a:t>Remicade</a:t>
                      </a:r>
                      <a:r>
                        <a:rPr lang="en-CA" sz="1800" dirty="0" smtClean="0"/>
                        <a:t>)</a:t>
                      </a:r>
                    </a:p>
                    <a:p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 Used in the management </a:t>
                      </a:r>
                      <a:r>
                        <a:rPr lang="en-CA" sz="1800" baseline="0" dirty="0" smtClean="0"/>
                        <a:t> inflammatory conditions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baseline="0" dirty="0" smtClean="0"/>
                        <a:t>Promptly improve symptoms of RA</a:t>
                      </a:r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Increased appetite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Weight gain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Water/salt retention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Increased</a:t>
                      </a:r>
                      <a:r>
                        <a:rPr lang="en-CA" sz="1800" baseline="0" dirty="0" smtClean="0"/>
                        <a:t> blood pressure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Thinning of skin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Depression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Mood swings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Muscle weakness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Osteoporosis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Delayed wound healing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Onset/worsening of diabetes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CA" sz="1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CA" sz="1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CA" sz="1800" dirty="0"/>
                    </a:p>
                  </a:txBody>
                  <a:tcPr marL="91447" marR="91447" marT="45717" marB="4571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Take medications as directed (adrenal suppression)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Encourage diet high in protein, calcium, potassium and low in sodium</a:t>
                      </a:r>
                      <a:r>
                        <a:rPr lang="en-CA" sz="1800" baseline="0" dirty="0" smtClean="0"/>
                        <a:t> and carbohydrates</a:t>
                      </a:r>
                      <a:endParaRPr lang="en-CA" sz="1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Discuss body image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sz="1800" dirty="0" smtClean="0"/>
                        <a:t>Discuss risk for infection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CA" sz="1800" dirty="0"/>
                    </a:p>
                  </a:txBody>
                  <a:tcPr marL="91447" marR="91447" marT="45717" marB="45717"/>
                </a:tc>
              </a:tr>
            </a:tbl>
          </a:graphicData>
        </a:graphic>
      </p:graphicFrame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Etanercep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Anti-TNF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Dosing: 50 mg once weekly </a:t>
            </a:r>
            <a:r>
              <a:rPr lang="en-US" b="1" dirty="0" smtClean="0">
                <a:solidFill>
                  <a:srgbClr val="FFFF00"/>
                </a:solidFill>
              </a:rPr>
              <a:t>or</a:t>
            </a:r>
            <a:r>
              <a:rPr lang="en-US" dirty="0" smtClean="0">
                <a:solidFill>
                  <a:srgbClr val="FFFF00"/>
                </a:solidFill>
              </a:rPr>
              <a:t> 25 mg given twice weekly SC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Side effects: Serious infections, Injection site reaction </a:t>
            </a:r>
            <a:endParaRPr lang="fa-I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Infliximab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Anti-TNF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Dosing: </a:t>
            </a:r>
            <a:r>
              <a:rPr lang="en-US" dirty="0" smtClean="0"/>
              <a:t>IV 3 mg/kg at 0, 2, and 6 weeks, followed by 3 mg/kg every 8 weeks thereafter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Side effects</a:t>
            </a:r>
            <a:r>
              <a:rPr lang="en-US" dirty="0" smtClean="0"/>
              <a:t>: Serious infections, Infusion related reaction 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4515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fa-IR" smtClean="0"/>
          </a:p>
        </p:txBody>
      </p:sp>
      <p:pic>
        <p:nvPicPr>
          <p:cNvPr id="64516" name="Picture 2" descr="M:\ashora\m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7"/>
          <p:cNvSpPr>
            <a:spLocks noChangeArrowheads="1"/>
          </p:cNvSpPr>
          <p:nvPr/>
        </p:nvSpPr>
        <p:spPr bwMode="auto">
          <a:xfrm>
            <a:off x="0" y="66675"/>
            <a:ext cx="24082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70000"/>
              </a:lnSpc>
            </a:pPr>
            <a:r>
              <a:rPr lang="en-US" u="sng">
                <a:solidFill>
                  <a:srgbClr val="CC3300"/>
                </a:solidFill>
              </a:rPr>
              <a:t>RA Epidemiology</a:t>
            </a:r>
          </a:p>
        </p:txBody>
      </p:sp>
      <p:sp>
        <p:nvSpPr>
          <p:cNvPr id="19459" name="Rectangle 19"/>
          <p:cNvSpPr>
            <a:spLocks noChangeArrowheads="1"/>
          </p:cNvSpPr>
          <p:nvPr/>
        </p:nvSpPr>
        <p:spPr bwMode="auto">
          <a:xfrm>
            <a:off x="1368800" y="595313"/>
            <a:ext cx="6409575" cy="23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4400" dirty="0">
                <a:solidFill>
                  <a:srgbClr val="00FFFF"/>
                </a:solidFill>
                <a:latin typeface="Arial Black" pitchFamily="34" charset="0"/>
              </a:rPr>
              <a:t>Direct costs</a:t>
            </a:r>
            <a:endParaRPr lang="en-US" sz="4000" dirty="0">
              <a:solidFill>
                <a:srgbClr val="00FFFF"/>
              </a:solidFill>
              <a:latin typeface="Arial Black" pitchFamily="34" charset="0"/>
            </a:endParaRPr>
          </a:p>
          <a:p>
            <a:pPr algn="ctr" rtl="0"/>
            <a:endParaRPr lang="en-US" dirty="0" smtClean="0">
              <a:solidFill>
                <a:srgbClr val="FF0000"/>
              </a:solidFill>
              <a:latin typeface="Arial" pitchFamily="34" charset="0"/>
            </a:endParaRPr>
          </a:p>
          <a:p>
            <a:pPr algn="ctr" rtl="0"/>
            <a:endParaRPr lang="en-US" dirty="0" smtClean="0">
              <a:solidFill>
                <a:srgbClr val="FF0000"/>
              </a:solidFill>
              <a:latin typeface="Arial" pitchFamily="34" charset="0"/>
            </a:endParaRPr>
          </a:p>
          <a:p>
            <a:pPr algn="ctr" rtl="0"/>
            <a:endParaRPr lang="en-US" sz="3200" b="1" dirty="0" smtClean="0">
              <a:solidFill>
                <a:srgbClr val="FFFF00"/>
              </a:solidFill>
              <a:latin typeface="Arial" pitchFamily="34" charset="0"/>
            </a:endParaRPr>
          </a:p>
          <a:p>
            <a:pPr algn="ctr" rtl="0"/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</a:rPr>
              <a:t>A </a:t>
            </a:r>
            <a:r>
              <a:rPr lang="en-US" sz="3200" b="1" dirty="0">
                <a:solidFill>
                  <a:srgbClr val="FFFF00"/>
                </a:solidFill>
                <a:latin typeface="Arial" pitchFamily="34" charset="0"/>
              </a:rPr>
              <a:t>mean of $ 5720 / person / </a:t>
            </a: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</a:rPr>
              <a:t>year</a:t>
            </a:r>
            <a:endParaRPr lang="en-US" sz="3200" b="1" dirty="0">
              <a:solidFill>
                <a:srgbClr val="FFFF00"/>
              </a:solidFill>
              <a:latin typeface="Arial" pitchFamily="34" charset="0"/>
            </a:endParaRPr>
          </a:p>
        </p:txBody>
      </p:sp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0"/>
          <p:cNvSpPr>
            <a:spLocks noChangeArrowheads="1"/>
          </p:cNvSpPr>
          <p:nvPr/>
        </p:nvSpPr>
        <p:spPr bwMode="auto">
          <a:xfrm>
            <a:off x="0" y="66675"/>
            <a:ext cx="24082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70000"/>
              </a:lnSpc>
            </a:pPr>
            <a:r>
              <a:rPr lang="en-US" u="sng">
                <a:solidFill>
                  <a:srgbClr val="CC3300"/>
                </a:solidFill>
              </a:rPr>
              <a:t>RA Epidemiology</a:t>
            </a:r>
          </a:p>
        </p:txBody>
      </p:sp>
      <p:sp>
        <p:nvSpPr>
          <p:cNvPr id="20483" name="Rectangle 96"/>
          <p:cNvSpPr>
            <a:spLocks noChangeArrowheads="1"/>
          </p:cNvSpPr>
          <p:nvPr/>
        </p:nvSpPr>
        <p:spPr bwMode="auto">
          <a:xfrm>
            <a:off x="1900618" y="595313"/>
            <a:ext cx="5338000" cy="344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rtl="0"/>
            <a:r>
              <a:rPr lang="en-US" sz="4400" dirty="0">
                <a:solidFill>
                  <a:srgbClr val="00FFFF"/>
                </a:solidFill>
                <a:latin typeface="Arial Black" pitchFamily="34" charset="0"/>
              </a:rPr>
              <a:t>Indirect </a:t>
            </a:r>
            <a:r>
              <a:rPr lang="en-US" sz="4400" dirty="0" smtClean="0">
                <a:solidFill>
                  <a:srgbClr val="00FFFF"/>
                </a:solidFill>
                <a:latin typeface="Arial Black" pitchFamily="34" charset="0"/>
              </a:rPr>
              <a:t>costs</a:t>
            </a:r>
          </a:p>
          <a:p>
            <a:pPr algn="ctr" rtl="0"/>
            <a:endParaRPr lang="en-US" sz="4400" dirty="0" smtClean="0">
              <a:solidFill>
                <a:srgbClr val="00FFFF"/>
              </a:solidFill>
              <a:latin typeface="Arial Black" pitchFamily="34" charset="0"/>
            </a:endParaRPr>
          </a:p>
          <a:p>
            <a:pPr algn="ctr" rtl="0"/>
            <a:endParaRPr lang="en-US" sz="4400" dirty="0" smtClean="0">
              <a:solidFill>
                <a:srgbClr val="00FFFF"/>
              </a:solidFill>
              <a:latin typeface="Arial Black" pitchFamily="34" charset="0"/>
            </a:endParaRPr>
          </a:p>
          <a:p>
            <a:pPr algn="ctr" rtl="0"/>
            <a:endParaRPr lang="en-US" sz="4000" dirty="0">
              <a:solidFill>
                <a:srgbClr val="00FFFF"/>
              </a:solidFill>
              <a:latin typeface="Arial Black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</a:rPr>
              <a:t>$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</a:rPr>
              <a:t>26-32 billion per year in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</a:rPr>
              <a:t>USA</a:t>
            </a:r>
          </a:p>
          <a:p>
            <a:pPr algn="ctr"/>
            <a:endParaRPr lang="en-US" dirty="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5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66675"/>
            <a:ext cx="24082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70000"/>
              </a:lnSpc>
            </a:pPr>
            <a:r>
              <a:rPr lang="en-US" u="sng">
                <a:solidFill>
                  <a:srgbClr val="CC3300"/>
                </a:solidFill>
              </a:rPr>
              <a:t>RA Epidemiology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1983975" y="836613"/>
            <a:ext cx="5171287" cy="1047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rtl="0"/>
            <a:r>
              <a:rPr lang="en-US" sz="4400" dirty="0">
                <a:solidFill>
                  <a:srgbClr val="00FFFF"/>
                </a:solidFill>
                <a:latin typeface="Arial Black" pitchFamily="34" charset="0"/>
              </a:rPr>
              <a:t>Intangible costs</a:t>
            </a:r>
            <a:endParaRPr lang="en-US" sz="4000" dirty="0">
              <a:solidFill>
                <a:srgbClr val="00FFFF"/>
              </a:solidFill>
              <a:latin typeface="Arial Black" pitchFamily="34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(Impacts in all aspects of quality of life)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323850" y="2852738"/>
            <a:ext cx="8494713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342900" indent="-342900" algn="l" rtl="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latin typeface="Arial" charset="0"/>
                <a:cs typeface="Arial" charset="0"/>
              </a:rPr>
              <a:t>Restriction of activities of daily living in two thirds </a:t>
            </a:r>
          </a:p>
          <a:p>
            <a:pPr marL="742950" lvl="1" indent="-285750" algn="l" rtl="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solidFill>
                  <a:srgbClr val="FF6600"/>
                </a:solidFill>
                <a:latin typeface="Arial" charset="0"/>
                <a:cs typeface="Arial" charset="0"/>
              </a:rPr>
              <a:t>Requiring help from family or friends</a:t>
            </a:r>
          </a:p>
          <a:p>
            <a:pPr marL="342900" indent="-342900" algn="l" rtl="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latin typeface="Arial" charset="0"/>
                <a:cs typeface="Arial" charset="0"/>
              </a:rPr>
              <a:t>Patient’s time spent related to their health care</a:t>
            </a:r>
          </a:p>
          <a:p>
            <a:pPr marL="342900" indent="-342900" algn="l" rtl="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latin typeface="Arial" charset="0"/>
                <a:cs typeface="Arial" charset="0"/>
              </a:rPr>
              <a:t>Side effects related to treatments &amp; co-morbid conditions</a:t>
            </a:r>
          </a:p>
        </p:txBody>
      </p:sp>
      <p:pic>
        <p:nvPicPr>
          <p:cNvPr id="21509" name="Picture 4" descr="M:\ashora\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609600"/>
            <a:ext cx="6096000" cy="1143000"/>
          </a:xfrm>
        </p:spPr>
        <p:txBody>
          <a:bodyPr/>
          <a:lstStyle/>
          <a:p>
            <a:pPr>
              <a:defRPr/>
            </a:pPr>
            <a:r>
              <a:rPr lang="en-US" altLang="ar-SA" sz="6000" u="sng" dirty="0" smtClean="0">
                <a:solidFill>
                  <a:schemeClr val="hlink"/>
                </a:solidFill>
              </a:rPr>
              <a:t>Causes</a:t>
            </a:r>
            <a:br>
              <a:rPr lang="en-US" altLang="ar-SA" sz="6000" u="sng" dirty="0" smtClean="0">
                <a:solidFill>
                  <a:schemeClr val="hlink"/>
                </a:solidFill>
              </a:rPr>
            </a:br>
            <a:endParaRPr lang="en-US" altLang="ar-SA" sz="6000" u="sng" dirty="0" smtClean="0">
              <a:solidFill>
                <a:schemeClr val="hlink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b="1" dirty="0" smtClean="0"/>
              <a:t>The cause of rheumatoid arthritis is </a:t>
            </a:r>
            <a:r>
              <a:rPr lang="en-US" altLang="ar-SA" b="1" dirty="0" err="1" smtClean="0"/>
              <a:t>unk</a:t>
            </a:r>
            <a:r>
              <a:rPr lang="en-US" altLang="ar-SA" b="1" dirty="0" smtClean="0"/>
              <a:t> </a:t>
            </a:r>
            <a:r>
              <a:rPr lang="en-US" altLang="ar-SA" b="1" dirty="0" err="1" smtClean="0"/>
              <a:t>nown</a:t>
            </a:r>
            <a:endParaRPr lang="en-US" altLang="ar-SA" b="1" dirty="0" smtClean="0"/>
          </a:p>
          <a:p>
            <a:pPr>
              <a:lnSpc>
                <a:spcPct val="90000"/>
              </a:lnSpc>
            </a:pPr>
            <a:r>
              <a:rPr lang="en-US" altLang="ar-SA" b="1" dirty="0" smtClean="0"/>
              <a:t>Several factors have been identified that may lead to its cause</a:t>
            </a:r>
          </a:p>
          <a:p>
            <a:pPr lvl="1"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Genetic factors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altLang="ar-SA" b="1" dirty="0" smtClean="0">
              <a:solidFill>
                <a:srgbClr val="CCC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Environmental factors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altLang="ar-SA" b="1" dirty="0" smtClean="0">
              <a:solidFill>
                <a:srgbClr val="CCC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ar-SA" b="1" dirty="0" smtClean="0">
                <a:solidFill>
                  <a:srgbClr val="CCCC00"/>
                </a:solidFill>
              </a:rPr>
              <a:t>Hormonal factors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altLang="ar-SA" b="1" dirty="0" smtClean="0">
              <a:solidFill>
                <a:srgbClr val="CCCC00"/>
              </a:solidFill>
            </a:endParaRPr>
          </a:p>
        </p:txBody>
      </p:sp>
      <p:pic>
        <p:nvPicPr>
          <p:cNvPr id="22532" name="Picture 4" descr="M:\ashora\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0" y="4826000"/>
            <a:ext cx="158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winkles">
  <a:themeElements>
    <a:clrScheme name="Twinkles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winkles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948</Words>
  <Application>Microsoft Office PowerPoint</Application>
  <PresentationFormat>On-screen Show (4:3)</PresentationFormat>
  <Paragraphs>230</Paragraphs>
  <Slides>46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宋体</vt:lpstr>
      <vt:lpstr>宋体</vt:lpstr>
      <vt:lpstr>Arial</vt:lpstr>
      <vt:lpstr>Arial Black</vt:lpstr>
      <vt:lpstr>Calibri</vt:lpstr>
      <vt:lpstr>Comic Sans MS</vt:lpstr>
      <vt:lpstr>Monotype Sorts</vt:lpstr>
      <vt:lpstr>Symbol</vt:lpstr>
      <vt:lpstr>Times New Roman</vt:lpstr>
      <vt:lpstr>Verdana</vt:lpstr>
      <vt:lpstr>1_Office Theme</vt:lpstr>
      <vt:lpstr>Twinkles</vt:lpstr>
      <vt:lpstr>PowerPoint Presentation</vt:lpstr>
      <vt:lpstr>PowerPoint Presentation</vt:lpstr>
      <vt:lpstr>RA - Definition</vt:lpstr>
      <vt:lpstr>RA - Epidemiology</vt:lpstr>
      <vt:lpstr>PowerPoint Presentation</vt:lpstr>
      <vt:lpstr>PowerPoint Presentation</vt:lpstr>
      <vt:lpstr>PowerPoint Presentation</vt:lpstr>
      <vt:lpstr>Causes </vt:lpstr>
      <vt:lpstr>PowerPoint Presentation</vt:lpstr>
      <vt:lpstr>Clinical manifestations</vt:lpstr>
      <vt:lpstr>Articular Features</vt:lpstr>
      <vt:lpstr>Normal versus infected joint</vt:lpstr>
      <vt:lpstr>Rheumatoid Arthritis</vt:lpstr>
      <vt:lpstr>PowerPoint Presentation</vt:lpstr>
      <vt:lpstr>PowerPoint Presentation</vt:lpstr>
      <vt:lpstr>Laboratory findings</vt:lpstr>
      <vt:lpstr>PowerPoint Presentation</vt:lpstr>
      <vt:lpstr>General principles of management</vt:lpstr>
      <vt:lpstr>Treatment Goals</vt:lpstr>
      <vt:lpstr>RA – Management Nonpharmacologic </vt:lpstr>
      <vt:lpstr>Pretreatment evaluation </vt:lpstr>
      <vt:lpstr>Medications</vt:lpstr>
      <vt:lpstr>Choice of therapy </vt:lpstr>
      <vt:lpstr>PowerPoint Presentation</vt:lpstr>
      <vt:lpstr>PowerPoint Presentation</vt:lpstr>
      <vt:lpstr>Familiar  NSAIDs</vt:lpstr>
      <vt:lpstr>NSAID Effects</vt:lpstr>
      <vt:lpstr>Side Effects</vt:lpstr>
      <vt:lpstr>Side Effects</vt:lpstr>
      <vt:lpstr>Corticosteroids</vt:lpstr>
      <vt:lpstr>Steroids:  The worst drugs for adverse effects</vt:lpstr>
      <vt:lpstr>PowerPoint Presentation</vt:lpstr>
      <vt:lpstr>PowerPoint Presentation</vt:lpstr>
      <vt:lpstr>Glucocorticoids</vt:lpstr>
      <vt:lpstr>Disease modifying agents</vt:lpstr>
      <vt:lpstr>Methotrexate</vt:lpstr>
      <vt:lpstr>Methotrexate</vt:lpstr>
      <vt:lpstr>MTX dosing </vt:lpstr>
      <vt:lpstr>Side effects, monitoring</vt:lpstr>
      <vt:lpstr>Hydroxychloroquine </vt:lpstr>
      <vt:lpstr>Sulfasalazine</vt:lpstr>
      <vt:lpstr>Leflunomide</vt:lpstr>
      <vt:lpstr>Biologic Response Modifiers (“Bioligics”) </vt:lpstr>
      <vt:lpstr>Etanercep</vt:lpstr>
      <vt:lpstr>Infliximab</vt:lpstr>
      <vt:lpstr>PowerPoint Presentation</vt:lpstr>
    </vt:vector>
  </TitlesOfParts>
  <Company>MUMS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</dc:creator>
  <cp:lastModifiedBy>1234</cp:lastModifiedBy>
  <cp:revision>90</cp:revision>
  <dcterms:created xsi:type="dcterms:W3CDTF">2015-09-29T04:55:46Z</dcterms:created>
  <dcterms:modified xsi:type="dcterms:W3CDTF">2015-10-15T11:31:30Z</dcterms:modified>
</cp:coreProperties>
</file>